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7"/>
  </p:notesMasterIdLst>
  <p:sldIdLst>
    <p:sldId id="317" r:id="rId2"/>
    <p:sldId id="458" r:id="rId3"/>
    <p:sldId id="462" r:id="rId4"/>
    <p:sldId id="464" r:id="rId5"/>
    <p:sldId id="440" r:id="rId6"/>
    <p:sldId id="456" r:id="rId7"/>
    <p:sldId id="451" r:id="rId8"/>
    <p:sldId id="442" r:id="rId9"/>
    <p:sldId id="443" r:id="rId10"/>
    <p:sldId id="457" r:id="rId11"/>
    <p:sldId id="424" r:id="rId12"/>
    <p:sldId id="463" r:id="rId13"/>
    <p:sldId id="445" r:id="rId14"/>
    <p:sldId id="450" r:id="rId15"/>
    <p:sldId id="448" r:id="rId1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ренадеров Николай Васильевич" initials="ГНВ" lastIdx="1" clrIdx="0">
    <p:extLst>
      <p:ext uri="{19B8F6BF-5375-455C-9EA6-DF929625EA0E}">
        <p15:presenceInfo xmlns:p15="http://schemas.microsoft.com/office/powerpoint/2012/main" userId="S-1-5-21-582844254-2543150042-289752549-18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1F497D"/>
    <a:srgbClr val="009900"/>
    <a:srgbClr val="43C829"/>
    <a:srgbClr val="FF9900"/>
    <a:srgbClr val="990000"/>
    <a:srgbClr val="FF9933"/>
    <a:srgbClr val="66CCFF"/>
    <a:srgbClr val="42C728"/>
    <a:srgbClr val="FF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2" autoAdjust="0"/>
    <p:restoredTop sz="96816" autoAdjust="0"/>
  </p:normalViewPr>
  <p:slideViewPr>
    <p:cSldViewPr snapToGrid="0">
      <p:cViewPr varScale="1">
        <p:scale>
          <a:sx n="98" d="100"/>
          <a:sy n="98" d="100"/>
        </p:scale>
        <p:origin x="84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116804565015385E-3"/>
          <c:y val="2.099948121197949E-2"/>
          <c:w val="0.99076464056774982"/>
          <c:h val="0.9675779075101645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91-42AF-B6A9-AEE4DFC79F61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91-42AF-B6A9-AEE4DFC79F6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91-42AF-B6A9-AEE4DFC79F61}"/>
              </c:ext>
            </c:extLst>
          </c:dPt>
          <c:dPt>
            <c:idx val="3"/>
            <c:bubble3D val="0"/>
            <c:spPr>
              <a:solidFill>
                <a:srgbClr val="2D2D8A">
                  <a:lumMod val="40000"/>
                  <a:lumOff val="6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91-42AF-B6A9-AEE4DFC79F61}"/>
              </c:ext>
            </c:extLst>
          </c:dPt>
          <c:dPt>
            <c:idx val="4"/>
            <c:bubble3D val="0"/>
            <c:spPr>
              <a:solidFill>
                <a:srgbClr val="00FF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91-42AF-B6A9-AEE4DFC79F61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391-42AF-B6A9-AEE4DFC79F61}"/>
              </c:ext>
            </c:extLst>
          </c:dPt>
          <c:dPt>
            <c:idx val="11"/>
            <c:bubble3D val="0"/>
            <c:spPr>
              <a:solidFill>
                <a:srgbClr val="FFB08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391-42AF-B6A9-AEE4DFC79F61}"/>
              </c:ext>
            </c:extLst>
          </c:dPt>
          <c:dLbls>
            <c:dLbl>
              <c:idx val="0"/>
              <c:layout>
                <c:manualLayout>
                  <c:x val="4.544659538053656E-2"/>
                  <c:y val="6.58226468767628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озимая пшеница
43%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391-42AF-B6A9-AEE4DFC79F6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612461370159053E-2"/>
                  <c:y val="-7.1028220451034546E-2"/>
                </c:manualLayout>
              </c:layout>
              <c:tx>
                <c:rich>
                  <a:bodyPr/>
                  <a:lstStyle/>
                  <a:p>
                    <a:fld id="{FCCFF75C-AA34-42F4-BCB9-A1C0F90A3184}" type="CATEGORYNAME">
                      <a:rPr lang="ru-RU" smtClean="0"/>
                      <a:pPr/>
                      <a:t>[ИМЯ КАТЕГОРИИ]</a:t>
                    </a:fld>
                    <a:endParaRPr lang="ru-RU" dirty="0"/>
                  </a:p>
                  <a:p>
                    <a:r>
                      <a:rPr lang="ru-RU" baseline="0" dirty="0"/>
                      <a:t> 5 %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391-42AF-B6A9-AEE4DFC79F61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яровой ячмень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391-42AF-B6A9-AEE4DFC79F6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2046907191622375"/>
                  <c:y val="-8.7860114409845005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кукуруза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391-42AF-B6A9-AEE4DFC79F6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577871768952014E-2"/>
                  <c:y val="4.166455584622959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зернобобовые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391-42AF-B6A9-AEE4DFC79F6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940402242758632E-2"/>
                  <c:y val="5.975209173861937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рис
2,4%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391-42AF-B6A9-AEE4DFC79F6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b="1" dirty="0"/>
                      <a:t>сахарная свекла
</a:t>
                    </a:r>
                    <a:r>
                      <a:rPr lang="ru-RU" b="1" u="none" dirty="0"/>
                      <a:t>5%</a:t>
                    </a:r>
                    <a:endParaRPr lang="ru-RU" u="none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391-42AF-B6A9-AEE4DFC79F6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6670457941382433E-2"/>
                  <c:y val="-4.138734601987075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подсолнечник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391-42AF-B6A9-AEE4DFC79F6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5574430672883155E-2"/>
                  <c:y val="8.230853588139011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соя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391-42AF-B6A9-AEE4DFC79F6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7.2003735107543515E-2"/>
                  <c:y val="7.715196335214498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картофель и овощебахчевые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391-42AF-B6A9-AEE4DFC79F61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74134035080811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кормовые культуры
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391-42AF-B6A9-AEE4DFC79F61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3107952197975854"/>
                  <c:y val="3.7880075855597573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(рапс, овес, тритикале, сорго и др.)
6,6%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391-42AF-B6A9-AEE4DFC79F6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'[Лист Microsoft Excel.xlsx]Лист2'!$A$3:$A$14</c:f>
              <c:strCache>
                <c:ptCount val="12"/>
                <c:pt idx="0">
                  <c:v>озимая пшеница</c:v>
                </c:pt>
                <c:pt idx="1">
                  <c:v>озимый ячмень</c:v>
                </c:pt>
                <c:pt idx="2">
                  <c:v>яровой ячмень</c:v>
                </c:pt>
                <c:pt idx="3">
                  <c:v>кукуруза</c:v>
                </c:pt>
                <c:pt idx="4">
                  <c:v>горох</c:v>
                </c:pt>
                <c:pt idx="5">
                  <c:v>рис</c:v>
                </c:pt>
                <c:pt idx="6">
                  <c:v>сахарная свекла</c:v>
                </c:pt>
                <c:pt idx="7">
                  <c:v>подсолнечник</c:v>
                </c:pt>
                <c:pt idx="8">
                  <c:v>соя</c:v>
                </c:pt>
                <c:pt idx="9">
                  <c:v>картофель и овощебахчевые</c:v>
                </c:pt>
                <c:pt idx="10">
                  <c:v>кормовые культуры</c:v>
                </c:pt>
                <c:pt idx="11">
                  <c:v>прочие (рапс, овес, тритикале, сорго и др.)</c:v>
                </c:pt>
              </c:strCache>
            </c:strRef>
          </c:cat>
          <c:val>
            <c:numRef>
              <c:f>'[Лист Microsoft Excel.xlsx]Лист2'!$B$3:$B$14</c:f>
              <c:numCache>
                <c:formatCode>0.0%</c:formatCode>
                <c:ptCount val="12"/>
                <c:pt idx="0">
                  <c:v>0.38400000000000001</c:v>
                </c:pt>
                <c:pt idx="1">
                  <c:v>3.6999999999999998E-2</c:v>
                </c:pt>
                <c:pt idx="2">
                  <c:v>0.01</c:v>
                </c:pt>
                <c:pt idx="3">
                  <c:v>0.18</c:v>
                </c:pt>
                <c:pt idx="4">
                  <c:v>1.4E-2</c:v>
                </c:pt>
                <c:pt idx="5">
                  <c:v>3.3000000000000002E-2</c:v>
                </c:pt>
                <c:pt idx="6">
                  <c:v>5.3999999999999999E-2</c:v>
                </c:pt>
                <c:pt idx="7">
                  <c:v>0.114</c:v>
                </c:pt>
                <c:pt idx="8">
                  <c:v>4.7E-2</c:v>
                </c:pt>
                <c:pt idx="9">
                  <c:v>3.1E-2</c:v>
                </c:pt>
                <c:pt idx="10">
                  <c:v>0.08</c:v>
                </c:pt>
                <c:pt idx="11">
                  <c:v>1.6E-2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D391-42AF-B6A9-AEE4DFC79F6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02267085536624E-2"/>
          <c:y val="0"/>
          <c:w val="0.66152183946560783"/>
          <c:h val="0.98703332168390334"/>
        </c:manualLayout>
      </c:layout>
      <c:pie3D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25"/>
          <c:dPt>
            <c:idx val="2"/>
            <c:bubble3D val="0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2D-4A50-9AA4-59832D27A70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62D-4A50-9AA4-59832D27A70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2D-4A50-9AA4-59832D27A70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2D-4A50-9AA4-59832D27A7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Лист1!$L$4:$N$4</c:f>
              <c:strCache>
                <c:ptCount val="3"/>
                <c:pt idx="0">
                  <c:v>до 3-х лет</c:v>
                </c:pt>
                <c:pt idx="1">
                  <c:v>от 3-х   до 10 лет</c:v>
                </c:pt>
                <c:pt idx="2">
                  <c:v>более 10 лет</c:v>
                </c:pt>
              </c:strCache>
            </c:strRef>
          </c:cat>
          <c:val>
            <c:numRef>
              <c:f>Лист1!$L$5:$N$5</c:f>
              <c:numCache>
                <c:formatCode>General</c:formatCode>
                <c:ptCount val="3"/>
                <c:pt idx="0">
                  <c:v>1482</c:v>
                </c:pt>
                <c:pt idx="1">
                  <c:v>2764</c:v>
                </c:pt>
                <c:pt idx="2">
                  <c:v>2654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2D-4A50-9AA4-59832D27A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2.2375490717203034E-2"/>
          <c:y val="0.80322545931222533"/>
          <c:w val="0.86428253459072124"/>
          <c:h val="0.16868542777168838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74540682414656E-2"/>
          <c:y val="0.1079545454545455"/>
          <c:w val="0.68702727199215619"/>
          <c:h val="0.85458754399094239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25"/>
          <c:dPt>
            <c:idx val="2"/>
            <c:bubble3D val="0"/>
            <c:explosion val="3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BA-4FBC-8C11-755E87FB0EA8}"/>
              </c:ext>
            </c:extLst>
          </c:dPt>
          <c:dLbls>
            <c:dLbl>
              <c:idx val="0"/>
              <c:layout>
                <c:manualLayout>
                  <c:x val="-8.7768841956907442E-2"/>
                  <c:y val="7.420025242487016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ABA-4FBC-8C11-755E87FB0EA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BA-4FBC-8C11-755E87FB0EA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BA-4FBC-8C11-755E87FB0EA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Лист1!$E$4:$G$4</c:f>
              <c:strCache>
                <c:ptCount val="3"/>
                <c:pt idx="0">
                  <c:v>до 3-х лет</c:v>
                </c:pt>
                <c:pt idx="1">
                  <c:v>от 3-х  до 10 лет</c:v>
                </c:pt>
                <c:pt idx="2">
                  <c:v>более 10 лет</c:v>
                </c:pt>
              </c:strCache>
            </c:strRef>
          </c:cat>
          <c:val>
            <c:numRef>
              <c:f>Лист1!$E$5:$G$5</c:f>
              <c:numCache>
                <c:formatCode>General</c:formatCode>
                <c:ptCount val="3"/>
                <c:pt idx="0">
                  <c:v>4736</c:v>
                </c:pt>
                <c:pt idx="1">
                  <c:v>10665</c:v>
                </c:pt>
                <c:pt idx="2">
                  <c:v>13249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ABA-4FBC-8C11-755E87FB0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3853009574686798E-3"/>
          <c:y val="0.83107854971397588"/>
          <c:w val="0.93933877811756528"/>
          <c:h val="0.152369070909133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B5C43-D36C-42A9-BEA4-9CDF38369B9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6C1608-AEAD-4F3E-8461-ABC8B6441A33}">
      <dgm:prSet phldrT="[Текст]" custT="1"/>
      <dgm:spPr/>
      <dgm:t>
        <a:bodyPr/>
        <a:lstStyle/>
        <a:p>
          <a:r>
            <a:rPr lang="en-US" sz="8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9,8</a:t>
          </a:r>
          <a:r>
            <a:rPr lang="ru-RU" sz="65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млрд. рублей</a:t>
          </a:r>
        </a:p>
      </dgm:t>
    </dgm:pt>
    <dgm:pt modelId="{67F9823E-E0B8-4355-A6D6-C1FEE017FA58}" type="parTrans" cxnId="{4C340B89-6E6B-4E9D-A599-2E579388074C}">
      <dgm:prSet/>
      <dgm:spPr/>
      <dgm:t>
        <a:bodyPr/>
        <a:lstStyle/>
        <a:p>
          <a:endParaRPr lang="ru-RU"/>
        </a:p>
      </dgm:t>
    </dgm:pt>
    <dgm:pt modelId="{9B8661A6-D0CA-4183-951E-EE7C77B304E0}" type="sibTrans" cxnId="{4C340B89-6E6B-4E9D-A599-2E579388074C}">
      <dgm:prSet/>
      <dgm:spPr/>
      <dgm:t>
        <a:bodyPr/>
        <a:lstStyle/>
        <a:p>
          <a:endParaRPr lang="ru-RU"/>
        </a:p>
      </dgm:t>
    </dgm:pt>
    <dgm:pt modelId="{4A9A6015-FC26-41D7-9D0F-AF818437DAC2}">
      <dgm:prSet phldrT="[Текст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ctr"/>
          <a:r>
            <a: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млрд. рублей               </a:t>
          </a:r>
          <a:r>
            <a:rPr lang="ru-RU" sz="2000" i="1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средства, выделенные на поддержку растениеводства</a:t>
          </a:r>
        </a:p>
      </dgm:t>
    </dgm:pt>
    <dgm:pt modelId="{68315665-C637-4C75-B4BE-3B73B95B9761}" type="parTrans" cxnId="{E3E003EE-9BF1-456B-9340-654D8EB712A1}">
      <dgm:prSet/>
      <dgm:spPr/>
      <dgm:t>
        <a:bodyPr/>
        <a:lstStyle/>
        <a:p>
          <a:endParaRPr lang="ru-RU"/>
        </a:p>
      </dgm:t>
    </dgm:pt>
    <dgm:pt modelId="{1D6C8288-61B1-44D2-8758-D1CC20D79688}" type="sibTrans" cxnId="{E3E003EE-9BF1-456B-9340-654D8EB712A1}">
      <dgm:prSet/>
      <dgm:spPr/>
      <dgm:t>
        <a:bodyPr/>
        <a:lstStyle/>
        <a:p>
          <a:endParaRPr lang="ru-RU"/>
        </a:p>
      </dgm:t>
    </dgm:pt>
    <dgm:pt modelId="{FF037D1A-6956-4D58-A737-92ED71DC34F3}" type="pres">
      <dgm:prSet presAssocID="{B71B5C43-D36C-42A9-BEA4-9CDF38369B9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7A72CD1-3C84-4AA0-9A69-28A200AF7A5E}" type="pres">
      <dgm:prSet presAssocID="{F36C1608-AEAD-4F3E-8461-ABC8B6441A33}" presName="posSpace" presStyleCnt="0"/>
      <dgm:spPr/>
    </dgm:pt>
    <dgm:pt modelId="{CDA001AF-2D4B-41FD-9D45-69009F890EEB}" type="pres">
      <dgm:prSet presAssocID="{F36C1608-AEAD-4F3E-8461-ABC8B6441A33}" presName="vertFlow" presStyleCnt="0"/>
      <dgm:spPr/>
    </dgm:pt>
    <dgm:pt modelId="{248DFB24-6FF6-435E-BBC3-EA076DA20E1F}" type="pres">
      <dgm:prSet presAssocID="{F36C1608-AEAD-4F3E-8461-ABC8B6441A33}" presName="topSpace" presStyleCnt="0"/>
      <dgm:spPr/>
    </dgm:pt>
    <dgm:pt modelId="{0DB82F0C-DC37-4387-B8D6-57055EED5F5C}" type="pres">
      <dgm:prSet presAssocID="{F36C1608-AEAD-4F3E-8461-ABC8B6441A33}" presName="firstComp" presStyleCnt="0"/>
      <dgm:spPr/>
    </dgm:pt>
    <dgm:pt modelId="{B7E2A993-9F0A-4A45-8190-89D124C3212E}" type="pres">
      <dgm:prSet presAssocID="{F36C1608-AEAD-4F3E-8461-ABC8B6441A33}" presName="firstChild" presStyleLbl="bgAccFollowNode1" presStyleIdx="0" presStyleCnt="1" custScaleX="93259" custScaleY="44868" custLinFactNeighborX="383" custLinFactNeighborY="-8832"/>
      <dgm:spPr/>
      <dgm:t>
        <a:bodyPr/>
        <a:lstStyle/>
        <a:p>
          <a:endParaRPr lang="ru-RU"/>
        </a:p>
      </dgm:t>
    </dgm:pt>
    <dgm:pt modelId="{16A9FF0A-5E8F-48C5-94BF-94D8A2873AFA}" type="pres">
      <dgm:prSet presAssocID="{F36C1608-AEAD-4F3E-8461-ABC8B6441A33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D0FFE-0F2A-4AA4-8F13-9D63151F0D92}" type="pres">
      <dgm:prSet presAssocID="{F36C1608-AEAD-4F3E-8461-ABC8B6441A33}" presName="negSpace" presStyleCnt="0"/>
      <dgm:spPr/>
    </dgm:pt>
    <dgm:pt modelId="{67255801-7169-4056-A707-50D6EA338474}" type="pres">
      <dgm:prSet presAssocID="{F36C1608-AEAD-4F3E-8461-ABC8B6441A33}" presName="circle" presStyleLbl="node1" presStyleIdx="0" presStyleCnt="1" custLinFactNeighborX="5422" custLinFactNeighborY="-2231"/>
      <dgm:spPr/>
      <dgm:t>
        <a:bodyPr/>
        <a:lstStyle/>
        <a:p>
          <a:endParaRPr lang="ru-RU"/>
        </a:p>
      </dgm:t>
    </dgm:pt>
  </dgm:ptLst>
  <dgm:cxnLst>
    <dgm:cxn modelId="{4C340B89-6E6B-4E9D-A599-2E579388074C}" srcId="{B71B5C43-D36C-42A9-BEA4-9CDF38369B90}" destId="{F36C1608-AEAD-4F3E-8461-ABC8B6441A33}" srcOrd="0" destOrd="0" parTransId="{67F9823E-E0B8-4355-A6D6-C1FEE017FA58}" sibTransId="{9B8661A6-D0CA-4183-951E-EE7C77B304E0}"/>
    <dgm:cxn modelId="{623783C2-23E8-4040-B615-EEDAB0101FA8}" type="presOf" srcId="{4A9A6015-FC26-41D7-9D0F-AF818437DAC2}" destId="{16A9FF0A-5E8F-48C5-94BF-94D8A2873AFA}" srcOrd="1" destOrd="0" presId="urn:microsoft.com/office/officeart/2005/8/layout/hList9"/>
    <dgm:cxn modelId="{7DAEB09E-4ED5-4C34-B60A-00737D600217}" type="presOf" srcId="{B71B5C43-D36C-42A9-BEA4-9CDF38369B90}" destId="{FF037D1A-6956-4D58-A737-92ED71DC34F3}" srcOrd="0" destOrd="0" presId="urn:microsoft.com/office/officeart/2005/8/layout/hList9"/>
    <dgm:cxn modelId="{E3E003EE-9BF1-456B-9340-654D8EB712A1}" srcId="{F36C1608-AEAD-4F3E-8461-ABC8B6441A33}" destId="{4A9A6015-FC26-41D7-9D0F-AF818437DAC2}" srcOrd="0" destOrd="0" parTransId="{68315665-C637-4C75-B4BE-3B73B95B9761}" sibTransId="{1D6C8288-61B1-44D2-8758-D1CC20D79688}"/>
    <dgm:cxn modelId="{BC2AD444-9257-4CF9-9D23-60DAA168D26A}" type="presOf" srcId="{4A9A6015-FC26-41D7-9D0F-AF818437DAC2}" destId="{B7E2A993-9F0A-4A45-8190-89D124C3212E}" srcOrd="0" destOrd="0" presId="urn:microsoft.com/office/officeart/2005/8/layout/hList9"/>
    <dgm:cxn modelId="{02AFACD4-1B08-4FD3-B391-DCD8F0E468FD}" type="presOf" srcId="{F36C1608-AEAD-4F3E-8461-ABC8B6441A33}" destId="{67255801-7169-4056-A707-50D6EA338474}" srcOrd="0" destOrd="0" presId="urn:microsoft.com/office/officeart/2005/8/layout/hList9"/>
    <dgm:cxn modelId="{AEE9B24B-2E98-429A-A034-73392C367271}" type="presParOf" srcId="{FF037D1A-6956-4D58-A737-92ED71DC34F3}" destId="{67A72CD1-3C84-4AA0-9A69-28A200AF7A5E}" srcOrd="0" destOrd="0" presId="urn:microsoft.com/office/officeart/2005/8/layout/hList9"/>
    <dgm:cxn modelId="{4033E691-761C-4F90-8EF4-944949BD2378}" type="presParOf" srcId="{FF037D1A-6956-4D58-A737-92ED71DC34F3}" destId="{CDA001AF-2D4B-41FD-9D45-69009F890EEB}" srcOrd="1" destOrd="0" presId="urn:microsoft.com/office/officeart/2005/8/layout/hList9"/>
    <dgm:cxn modelId="{8DC49C3C-A934-42C3-A229-D01A7E7D9234}" type="presParOf" srcId="{CDA001AF-2D4B-41FD-9D45-69009F890EEB}" destId="{248DFB24-6FF6-435E-BBC3-EA076DA20E1F}" srcOrd="0" destOrd="0" presId="urn:microsoft.com/office/officeart/2005/8/layout/hList9"/>
    <dgm:cxn modelId="{D256D6ED-85D5-416D-AEAD-518CD2449582}" type="presParOf" srcId="{CDA001AF-2D4B-41FD-9D45-69009F890EEB}" destId="{0DB82F0C-DC37-4387-B8D6-57055EED5F5C}" srcOrd="1" destOrd="0" presId="urn:microsoft.com/office/officeart/2005/8/layout/hList9"/>
    <dgm:cxn modelId="{A9733C3F-EC9C-4019-AFDA-3AACFA1EFEB3}" type="presParOf" srcId="{0DB82F0C-DC37-4387-B8D6-57055EED5F5C}" destId="{B7E2A993-9F0A-4A45-8190-89D124C3212E}" srcOrd="0" destOrd="0" presId="urn:microsoft.com/office/officeart/2005/8/layout/hList9"/>
    <dgm:cxn modelId="{0F6DDC05-2F9F-4C0C-B685-B7F06F29FCA5}" type="presParOf" srcId="{0DB82F0C-DC37-4387-B8D6-57055EED5F5C}" destId="{16A9FF0A-5E8F-48C5-94BF-94D8A2873AFA}" srcOrd="1" destOrd="0" presId="urn:microsoft.com/office/officeart/2005/8/layout/hList9"/>
    <dgm:cxn modelId="{71D47FC3-5A1C-4543-B8D5-B2438FFBE9C4}" type="presParOf" srcId="{FF037D1A-6956-4D58-A737-92ED71DC34F3}" destId="{AB6D0FFE-0F2A-4AA4-8F13-9D63151F0D92}" srcOrd="2" destOrd="0" presId="urn:microsoft.com/office/officeart/2005/8/layout/hList9"/>
    <dgm:cxn modelId="{5BE482B2-14CD-497E-B80E-E6CE015EAD9F}" type="presParOf" srcId="{FF037D1A-6956-4D58-A737-92ED71DC34F3}" destId="{67255801-7169-4056-A707-50D6EA338474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5427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5427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r">
              <a:defRPr sz="1300"/>
            </a:lvl1pPr>
          </a:lstStyle>
          <a:p>
            <a:fld id="{7CF02899-9754-4C39-9885-2E151C417140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5075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9" tIns="47784" rIns="95569" bIns="477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4"/>
            <a:ext cx="5438140" cy="3887986"/>
          </a:xfrm>
          <a:prstGeom prst="rect">
            <a:avLst/>
          </a:prstGeom>
        </p:spPr>
        <p:txBody>
          <a:bodyPr vert="horz" lIns="95569" tIns="47784" rIns="95569" bIns="4778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378825"/>
            <a:ext cx="2945659" cy="495426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378825"/>
            <a:ext cx="2945659" cy="495426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r">
              <a:defRPr sz="1300"/>
            </a:lvl1pPr>
          </a:lstStyle>
          <a:p>
            <a:fld id="{15ABAB09-A9FC-48B2-AB9C-DAC2C1D45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5075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27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5075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18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5075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92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5075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47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5075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73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5075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0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5075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8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5075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87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5075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39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5075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7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0850" y="1241425"/>
            <a:ext cx="5956300" cy="3351213"/>
          </a:xfrm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ок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928" indent="-2876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658" indent="-2301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0921" indent="-2301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185" indent="-23013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1448" indent="-2301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1711" indent="-2301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974" indent="-2301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2238" indent="-2301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963DD2-7CF7-4A8B-A887-8855DADBC241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0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5075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78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5075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02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5075"/>
            <a:ext cx="5927725" cy="3333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4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830E-B85A-49EA-9180-B730EDC3A52B}" type="datetime1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0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9B2F-8CCC-4F06-B372-88F9683A673D}" type="datetime1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299F-8222-47B9-B8A8-73D7F81389F1}" type="datetime1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85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7AE97-350B-4DDA-90A7-EA5DCD4130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454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F640-41F7-4137-81F1-66C03988D960}" type="datetime1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6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240B-2814-4D10-9499-4158C375D017}" type="datetime1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8117-DE8F-4474-A1F8-8F386F135547}" type="datetime1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2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8C7A-CAE4-401F-B278-57AF6FC788D0}" type="datetime1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61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5F5C-6138-43E2-A9E3-31C8FA67105F}" type="datetime1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2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4B15-A31F-422E-8542-B6C7975BEFA0}" type="datetime1">
              <a:rPr lang="ru-RU" smtClean="0"/>
              <a:t>06.06.2022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1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E5B7-C231-4D4A-96B6-CC235C4368A7}" type="datetime1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1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117-EE03-4B29-A6FA-AF299C652AF0}" type="datetime1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19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5FC8-515E-4226-BEE3-71DEBBF1A160}" type="datetime1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18BF2-74DD-4A87-A2F6-B231830FF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915"/>
            <a:ext cx="12192000" cy="59290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61861"/>
            <a:ext cx="12315093" cy="497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1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44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90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уборки </a:t>
            </a:r>
          </a:p>
          <a:p>
            <a:pPr algn="ctr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озимых колосовых культур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Краснодарском крае в условиях 202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года»</a:t>
            </a:r>
          </a:p>
        </p:txBody>
      </p:sp>
    </p:spTree>
    <p:extLst>
      <p:ext uri="{BB962C8B-B14F-4D97-AF65-F5344CB8AC3E}">
        <p14:creationId xmlns:p14="http://schemas.microsoft.com/office/powerpoint/2010/main" val="41609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457"/>
            <a:ext cx="12192000" cy="5916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886" y="177874"/>
            <a:ext cx="8828314" cy="576693"/>
          </a:xfrm>
        </p:spPr>
        <p:txBody>
          <a:bodyPr>
            <a:noAutofit/>
          </a:bodyPr>
          <a:lstStyle/>
          <a:p>
            <a:pPr marL="15631" algn="ctr">
              <a:spcBef>
                <a:spcPts val="123"/>
              </a:spcBef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Пожары на полях зерновых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колосовых культур в 202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118653"/>
              </p:ext>
            </p:extLst>
          </p:nvPr>
        </p:nvGraphicFramePr>
        <p:xfrm>
          <a:off x="529213" y="2115433"/>
          <a:ext cx="11133573" cy="3583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51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3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образований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пожаров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пожара, га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Кавказский район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Краснодар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Динской район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Крыловской район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Калининский район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Темрюкский район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74" marR="54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kern="1200" dirty="0"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9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445"/>
            <a:ext cx="12192000" cy="5997915"/>
          </a:xfrm>
          <a:prstGeom prst="rect">
            <a:avLst/>
          </a:prstGeom>
        </p:spPr>
      </p:pic>
      <p:sp>
        <p:nvSpPr>
          <p:cNvPr id="232" name="Прямоугольник 231"/>
          <p:cNvSpPr/>
          <p:nvPr/>
        </p:nvSpPr>
        <p:spPr>
          <a:xfrm>
            <a:off x="8632613" y="2815738"/>
            <a:ext cx="664615" cy="3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46" dirty="0">
              <a:solidFill>
                <a:srgbClr val="1F497D"/>
              </a:solidFill>
            </a:endParaRPr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5257188" y="5269133"/>
            <a:ext cx="1218742" cy="6153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173869" y="222976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7170262" y="1133210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7231582" y="462488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7224368" y="573226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7260438" y="6785534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848123" y="136045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57" name="Группа 156"/>
          <p:cNvGrpSpPr>
            <a:grpSpLocks noChangeAspect="1"/>
          </p:cNvGrpSpPr>
          <p:nvPr/>
        </p:nvGrpSpPr>
        <p:grpSpPr>
          <a:xfrm>
            <a:off x="3920264" y="6876972"/>
            <a:ext cx="1162142" cy="580361"/>
            <a:chOff x="5996076" y="2084841"/>
            <a:chExt cx="2028313" cy="1019154"/>
          </a:xfrm>
          <a:effectLst/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5996076" y="2523391"/>
              <a:ext cx="2018535" cy="2674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95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6005856" y="2084841"/>
              <a:ext cx="2018533" cy="10191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2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Скругленный прямоугольник 160"/>
          <p:cNvSpPr/>
          <p:nvPr/>
        </p:nvSpPr>
        <p:spPr>
          <a:xfrm>
            <a:off x="3884193" y="6812545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3876978" y="456532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3923870" y="2274813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895014" y="573041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3855336" y="3439908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7213547" y="355906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6089" y="67582"/>
            <a:ext cx="9743729" cy="378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631" algn="ctr">
              <a:spcBef>
                <a:spcPts val="123"/>
              </a:spcBef>
            </a:pPr>
            <a:endParaRPr lang="ru-RU" sz="2462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7564" y="1288181"/>
            <a:ext cx="11116872" cy="4918868"/>
          </a:xfrm>
          <a:prstGeom prst="roundRect">
            <a:avLst>
              <a:gd name="adj" fmla="val 10672"/>
            </a:avLst>
          </a:prstGeom>
          <a:solidFill>
            <a:schemeClr val="bg1">
              <a:lumMod val="85000"/>
            </a:schemeClr>
          </a:solidFill>
          <a:ln>
            <a:solidFill>
              <a:srgbClr val="003E6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1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подкарантинной продукции,</a:t>
            </a:r>
          </a:p>
          <a:p>
            <a:pPr lvl="0" algn="ctr"/>
            <a:r>
              <a:rPr lang="ru-RU" sz="221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которую выдается карантинный сертификат утвержден </a:t>
            </a:r>
          </a:p>
          <a:p>
            <a:pPr lvl="0" algn="ctr"/>
            <a:r>
              <a:rPr lang="ru-RU" sz="221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сельского хозяйства РФ от 03.05.2018 № 188.</a:t>
            </a:r>
          </a:p>
          <a:p>
            <a:pPr lvl="0" algn="ctr"/>
            <a:endParaRPr lang="ru-RU" sz="221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21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выдачи фитосанитарного, карантинного и реэкспортного фитосанитарного сертификатов утверждены </a:t>
            </a:r>
          </a:p>
          <a:p>
            <a:pPr lvl="0" algn="ctr"/>
            <a:r>
              <a:rPr lang="ru-RU" sz="221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сельского хозяйства РФ от 13.07.2016 № 293.</a:t>
            </a:r>
          </a:p>
          <a:p>
            <a:pPr lvl="0" algn="ctr"/>
            <a:endParaRPr lang="ru-RU" sz="221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21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несоблюдение данной нормы законодательства, </a:t>
            </a:r>
          </a:p>
          <a:p>
            <a:pPr lvl="0" algn="ctr"/>
            <a:r>
              <a:rPr lang="ru-RU" sz="221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10.2 и 10.3 КоАП РФ, </a:t>
            </a:r>
          </a:p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административная ответственность</a:t>
            </a:r>
            <a:r>
              <a:rPr lang="ru-RU" sz="221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ru-RU" sz="221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1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319"/>
            <a:ext cx="12192000" cy="5982215"/>
          </a:xfrm>
          <a:prstGeom prst="rect">
            <a:avLst/>
          </a:prstGeom>
        </p:spPr>
      </p:pic>
      <p:sp>
        <p:nvSpPr>
          <p:cNvPr id="232" name="Прямоугольник 231"/>
          <p:cNvSpPr/>
          <p:nvPr/>
        </p:nvSpPr>
        <p:spPr>
          <a:xfrm>
            <a:off x="8632613" y="2815738"/>
            <a:ext cx="664615" cy="3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46" dirty="0">
              <a:solidFill>
                <a:srgbClr val="1F497D"/>
              </a:solidFill>
            </a:endParaRPr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5257188" y="5269133"/>
            <a:ext cx="1218742" cy="6153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173869" y="222976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7170262" y="1133210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7231582" y="462488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7224368" y="573226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7260438" y="6785534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848123" y="136045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57" name="Группа 156"/>
          <p:cNvGrpSpPr>
            <a:grpSpLocks noChangeAspect="1"/>
          </p:cNvGrpSpPr>
          <p:nvPr/>
        </p:nvGrpSpPr>
        <p:grpSpPr>
          <a:xfrm>
            <a:off x="3920264" y="6876972"/>
            <a:ext cx="1162142" cy="580361"/>
            <a:chOff x="5996076" y="2084841"/>
            <a:chExt cx="2028313" cy="1019154"/>
          </a:xfrm>
          <a:effectLst/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5996076" y="2523391"/>
              <a:ext cx="2018535" cy="2674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95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6005856" y="2084841"/>
              <a:ext cx="2018533" cy="10191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2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Скругленный прямоугольник 160"/>
          <p:cNvSpPr/>
          <p:nvPr/>
        </p:nvSpPr>
        <p:spPr>
          <a:xfrm>
            <a:off x="3884193" y="6812545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3876978" y="456532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3923870" y="2274813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895014" y="573041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3855336" y="3439908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7213547" y="355906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876" y="985728"/>
            <a:ext cx="11601244" cy="54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954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67488" y="1999162"/>
            <a:ext cx="2659572" cy="12535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мониторинг зерна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34987" y="1999162"/>
            <a:ext cx="2659572" cy="12535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хранителей зерна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496446" y="1999162"/>
            <a:ext cx="2659572" cy="12535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с зерном и продуктами переработки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8800" y="3728524"/>
            <a:ext cx="3297993" cy="1057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 с 01.07.2022</a:t>
            </a:r>
          </a:p>
          <a:p>
            <a:pPr algn="ctr"/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с 01.09.2022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14768" y="3728524"/>
            <a:ext cx="3313934" cy="1057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 с 01.07.2022</a:t>
            </a:r>
          </a:p>
          <a:p>
            <a:pPr algn="ctr"/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с 01.09.2022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706676" y="3728523"/>
            <a:ext cx="4108939" cy="1057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 с 01.07.2022</a:t>
            </a:r>
          </a:p>
          <a:p>
            <a:pPr algn="ctr"/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с 01.09.2022(зерно)</a:t>
            </a:r>
            <a:r>
              <a:rPr lang="en-US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8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01.03.2023 (продукты переработки)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0365" y="60309"/>
            <a:ext cx="10642265" cy="708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1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Регистрация в Федеральной государственной информационной системе прослеживаемости зерна и продуктов переработки зерна (ФГИС "Зерно") </a:t>
            </a:r>
            <a:endParaRPr lang="ru-RU" sz="2001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5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914"/>
            <a:ext cx="12192000" cy="5948058"/>
          </a:xfrm>
          <a:prstGeom prst="rect">
            <a:avLst/>
          </a:prstGeom>
        </p:spPr>
      </p:pic>
      <p:sp>
        <p:nvSpPr>
          <p:cNvPr id="232" name="Прямоугольник 231"/>
          <p:cNvSpPr/>
          <p:nvPr/>
        </p:nvSpPr>
        <p:spPr>
          <a:xfrm>
            <a:off x="8632613" y="2815738"/>
            <a:ext cx="664615" cy="3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46" dirty="0">
              <a:solidFill>
                <a:srgbClr val="1F497D"/>
              </a:solidFill>
            </a:endParaRPr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5257188" y="5269133"/>
            <a:ext cx="1218742" cy="6153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173869" y="222976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7170262" y="1133210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7231582" y="462488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7224368" y="573226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7260438" y="6785534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848123" y="136045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57" name="Группа 156"/>
          <p:cNvGrpSpPr>
            <a:grpSpLocks noChangeAspect="1"/>
          </p:cNvGrpSpPr>
          <p:nvPr/>
        </p:nvGrpSpPr>
        <p:grpSpPr>
          <a:xfrm>
            <a:off x="3920264" y="6876972"/>
            <a:ext cx="1162142" cy="580361"/>
            <a:chOff x="5996076" y="2084841"/>
            <a:chExt cx="2028313" cy="1019154"/>
          </a:xfrm>
          <a:effectLst/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5996076" y="2523391"/>
              <a:ext cx="2018535" cy="2674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95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6005856" y="2084841"/>
              <a:ext cx="2018533" cy="10191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2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Скругленный прямоугольник 160"/>
          <p:cNvSpPr/>
          <p:nvPr/>
        </p:nvSpPr>
        <p:spPr>
          <a:xfrm>
            <a:off x="3884193" y="6812545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3876978" y="456532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3923870" y="2274813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895014" y="573041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3855336" y="3439908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7213547" y="355906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0847" y="234856"/>
            <a:ext cx="813590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631" algn="ctr">
              <a:spcBef>
                <a:spcPts val="123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зерна озимой пшеницы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2015 по 2022 годы, %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667231"/>
              </p:ext>
            </p:extLst>
          </p:nvPr>
        </p:nvGraphicFramePr>
        <p:xfrm>
          <a:off x="1044573" y="1277237"/>
          <a:ext cx="10248269" cy="525493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9472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9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0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412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8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3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класса</a:t>
                      </a:r>
                      <a:endParaRPr lang="ru-RU" sz="3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класса</a:t>
                      </a:r>
                      <a:endParaRPr lang="ru-RU" sz="3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3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4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4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4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4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4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4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4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4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4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4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4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4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4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2029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2029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11723" marR="11723" marT="117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127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445"/>
            <a:ext cx="12192000" cy="5970555"/>
          </a:xfrm>
          <a:prstGeom prst="rect">
            <a:avLst/>
          </a:prstGeom>
        </p:spPr>
      </p:pic>
      <p:sp>
        <p:nvSpPr>
          <p:cNvPr id="232" name="Прямоугольник 231"/>
          <p:cNvSpPr/>
          <p:nvPr/>
        </p:nvSpPr>
        <p:spPr>
          <a:xfrm>
            <a:off x="8632613" y="2815738"/>
            <a:ext cx="664615" cy="3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46" dirty="0">
              <a:solidFill>
                <a:srgbClr val="1F497D"/>
              </a:solidFill>
            </a:endParaRPr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5257188" y="5269133"/>
            <a:ext cx="1218742" cy="6153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173869" y="222976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7170262" y="1133210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7231582" y="462488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7224368" y="573226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7260438" y="6785534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848123" y="136045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57" name="Группа 156"/>
          <p:cNvGrpSpPr>
            <a:grpSpLocks noChangeAspect="1"/>
          </p:cNvGrpSpPr>
          <p:nvPr/>
        </p:nvGrpSpPr>
        <p:grpSpPr>
          <a:xfrm>
            <a:off x="3920264" y="6876972"/>
            <a:ext cx="1162142" cy="580361"/>
            <a:chOff x="5996076" y="2084841"/>
            <a:chExt cx="2028313" cy="1019154"/>
          </a:xfrm>
          <a:effectLst/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5996076" y="2523391"/>
              <a:ext cx="2018535" cy="2674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95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6005856" y="2084841"/>
              <a:ext cx="2018533" cy="10191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2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Скругленный прямоугольник 160"/>
          <p:cNvSpPr/>
          <p:nvPr/>
        </p:nvSpPr>
        <p:spPr>
          <a:xfrm>
            <a:off x="3884193" y="6812545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3876978" y="456532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3923870" y="2274813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895014" y="573041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3855336" y="3439908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7213547" y="355906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6089" y="67582"/>
            <a:ext cx="9743729" cy="378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631" algn="ctr">
              <a:spcBef>
                <a:spcPts val="123"/>
              </a:spcBef>
            </a:pPr>
            <a:endParaRPr lang="ru-RU" sz="2462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2989318"/>
              </p:ext>
            </p:extLst>
          </p:nvPr>
        </p:nvGraphicFramePr>
        <p:xfrm>
          <a:off x="373376" y="804992"/>
          <a:ext cx="10720147" cy="578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26087" y="67582"/>
            <a:ext cx="9743729" cy="751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631" algn="ctr">
              <a:spcBef>
                <a:spcPts val="123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агропромышленного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631" algn="ctr">
              <a:spcBef>
                <a:spcPts val="123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в 202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</a:p>
        </p:txBody>
      </p:sp>
    </p:spTree>
    <p:extLst>
      <p:ext uri="{BB962C8B-B14F-4D97-AF65-F5344CB8AC3E}">
        <p14:creationId xmlns:p14="http://schemas.microsoft.com/office/powerpoint/2010/main" val="2252755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445"/>
            <a:ext cx="12192000" cy="5997915"/>
          </a:xfrm>
          <a:prstGeom prst="rect">
            <a:avLst/>
          </a:prstGeom>
        </p:spPr>
      </p:pic>
      <p:sp>
        <p:nvSpPr>
          <p:cNvPr id="232" name="Прямоугольник 231"/>
          <p:cNvSpPr/>
          <p:nvPr/>
        </p:nvSpPr>
        <p:spPr>
          <a:xfrm>
            <a:off x="8632613" y="2815738"/>
            <a:ext cx="664615" cy="3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46" dirty="0">
              <a:solidFill>
                <a:srgbClr val="1F497D"/>
              </a:solidFill>
            </a:endParaRPr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5257188" y="5269133"/>
            <a:ext cx="1218742" cy="6153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173869" y="222976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7170262" y="1133210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7231582" y="462488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7224368" y="573226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7260438" y="6785534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848123" y="136045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57" name="Группа 156"/>
          <p:cNvGrpSpPr>
            <a:grpSpLocks noChangeAspect="1"/>
          </p:cNvGrpSpPr>
          <p:nvPr/>
        </p:nvGrpSpPr>
        <p:grpSpPr>
          <a:xfrm>
            <a:off x="3920264" y="6876972"/>
            <a:ext cx="1162142" cy="580361"/>
            <a:chOff x="5996076" y="2084841"/>
            <a:chExt cx="2028313" cy="1019154"/>
          </a:xfrm>
          <a:effectLst/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5996076" y="2523391"/>
              <a:ext cx="2018535" cy="2674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95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6005856" y="2084841"/>
              <a:ext cx="2018533" cy="10191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2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Скругленный прямоугольник 160"/>
          <p:cNvSpPr/>
          <p:nvPr/>
        </p:nvSpPr>
        <p:spPr>
          <a:xfrm>
            <a:off x="3884193" y="6812545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3876978" y="456532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3923870" y="2274813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895014" y="573041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3855336" y="3439908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7213547" y="355906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24135" y="2731952"/>
            <a:ext cx="9743729" cy="101566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reflection blurRad="165100" stA="52000" endA="300" endPos="69000" dir="5400000" sy="-100000" algn="bl" rotWithShape="0"/>
          </a:effectLst>
        </p:spPr>
        <p:txBody>
          <a:bodyPr wrap="square" lIns="0" tIns="0" rIns="0" bIns="0" rtlCol="0">
            <a:spAutoFit/>
          </a:bodyPr>
          <a:lstStyle/>
          <a:p>
            <a:pPr marL="15631" algn="ctr">
              <a:spcBef>
                <a:spcPts val="123"/>
              </a:spcBef>
            </a:pP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5456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819"/>
            <a:ext cx="12192000" cy="5916182"/>
          </a:xfrm>
          <a:prstGeom prst="rect">
            <a:avLst/>
          </a:prstGeom>
        </p:spPr>
      </p:pic>
      <p:sp>
        <p:nvSpPr>
          <p:cNvPr id="232" name="Прямоугольник 231"/>
          <p:cNvSpPr/>
          <p:nvPr/>
        </p:nvSpPr>
        <p:spPr>
          <a:xfrm>
            <a:off x="8632613" y="2815738"/>
            <a:ext cx="664615" cy="3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46" dirty="0">
              <a:solidFill>
                <a:srgbClr val="1F497D"/>
              </a:solidFill>
            </a:endParaRPr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5257188" y="5269133"/>
            <a:ext cx="1218742" cy="6153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173869" y="222976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7170262" y="1133210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7231582" y="462488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7224368" y="573226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7260438" y="6785534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848123" y="136045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57" name="Группа 156"/>
          <p:cNvGrpSpPr>
            <a:grpSpLocks noChangeAspect="1"/>
          </p:cNvGrpSpPr>
          <p:nvPr/>
        </p:nvGrpSpPr>
        <p:grpSpPr>
          <a:xfrm>
            <a:off x="3920264" y="6876972"/>
            <a:ext cx="1162142" cy="580361"/>
            <a:chOff x="5996076" y="2084841"/>
            <a:chExt cx="2028313" cy="1019154"/>
          </a:xfrm>
          <a:effectLst/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5996076" y="2523391"/>
              <a:ext cx="2018535" cy="2674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95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6005856" y="2084841"/>
              <a:ext cx="2018533" cy="10191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2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Скругленный прямоугольник 160"/>
          <p:cNvSpPr/>
          <p:nvPr/>
        </p:nvSpPr>
        <p:spPr>
          <a:xfrm>
            <a:off x="3884193" y="6812545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3876978" y="456532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3923870" y="2274813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895014" y="573041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3855336" y="3439908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7213547" y="355906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438" y="937302"/>
            <a:ext cx="11822120" cy="2228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631" algn="ctr">
              <a:spcBef>
                <a:spcPts val="123"/>
              </a:spcBef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«горячей линии» </a:t>
            </a:r>
          </a:p>
          <a:p>
            <a:pPr marL="15631" algn="ctr">
              <a:spcBef>
                <a:spcPts val="123"/>
              </a:spcBef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сельского хозяйства и перерабатывающей промышленности Краснодарского края по вопросам  проведения уборочной кампании</a:t>
            </a:r>
            <a:endParaRPr lang="ru-RU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876" y="985728"/>
            <a:ext cx="11601244" cy="54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954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5058" y="3200981"/>
            <a:ext cx="10801884" cy="343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8862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8(861) 214-25-61</a:t>
            </a:r>
            <a:br>
              <a:rPr lang="ru-RU" altLang="ru-RU" sz="8862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8862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8(861) 214-25-49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9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819"/>
            <a:ext cx="12192000" cy="5916182"/>
          </a:xfrm>
          <a:prstGeom prst="rect">
            <a:avLst/>
          </a:prstGeom>
        </p:spPr>
      </p:pic>
      <p:sp>
        <p:nvSpPr>
          <p:cNvPr id="232" name="Прямоугольник 231"/>
          <p:cNvSpPr/>
          <p:nvPr/>
        </p:nvSpPr>
        <p:spPr>
          <a:xfrm>
            <a:off x="8632613" y="2815738"/>
            <a:ext cx="664615" cy="3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46" dirty="0">
              <a:solidFill>
                <a:srgbClr val="1F497D"/>
              </a:solidFill>
            </a:endParaRPr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5257188" y="5269133"/>
            <a:ext cx="1218742" cy="6153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173869" y="222976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7170262" y="1133210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7231582" y="462488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7224368" y="573226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7260438" y="6785534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848123" y="136045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57" name="Группа 156"/>
          <p:cNvGrpSpPr>
            <a:grpSpLocks noChangeAspect="1"/>
          </p:cNvGrpSpPr>
          <p:nvPr/>
        </p:nvGrpSpPr>
        <p:grpSpPr>
          <a:xfrm>
            <a:off x="3920264" y="6876972"/>
            <a:ext cx="1162142" cy="580361"/>
            <a:chOff x="5996076" y="2084841"/>
            <a:chExt cx="2028313" cy="1019154"/>
          </a:xfrm>
          <a:effectLst/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5996076" y="2523391"/>
              <a:ext cx="2018535" cy="2674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95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6005856" y="2084841"/>
              <a:ext cx="2018533" cy="10191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2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Скругленный прямоугольник 160"/>
          <p:cNvSpPr/>
          <p:nvPr/>
        </p:nvSpPr>
        <p:spPr>
          <a:xfrm>
            <a:off x="3884193" y="6812545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3876978" y="456532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3923870" y="2274813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895014" y="573041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3855336" y="3439908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7213547" y="355906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876" y="985728"/>
            <a:ext cx="11601244" cy="54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954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95058" y="222402"/>
            <a:ext cx="97437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kumimoji="1"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посевов пропашных культур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4" t="28472"/>
          <a:stretch/>
        </p:blipFill>
        <p:spPr>
          <a:xfrm>
            <a:off x="2988304" y="1132181"/>
            <a:ext cx="2789664" cy="2607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1" t="30694"/>
          <a:stretch/>
        </p:blipFill>
        <p:spPr>
          <a:xfrm>
            <a:off x="5999282" y="1127585"/>
            <a:ext cx="2790909" cy="2604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8883" r="13047"/>
          <a:stretch/>
        </p:blipFill>
        <p:spPr>
          <a:xfrm>
            <a:off x="5996654" y="4063692"/>
            <a:ext cx="2790909" cy="2290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/>
        </p:blipFill>
        <p:spPr>
          <a:xfrm>
            <a:off x="8964129" y="1133209"/>
            <a:ext cx="2918258" cy="52210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26" y="4072734"/>
            <a:ext cx="2809542" cy="2284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/>
          <a:stretch/>
        </p:blipFill>
        <p:spPr>
          <a:xfrm>
            <a:off x="124098" y="1127585"/>
            <a:ext cx="2661504" cy="5298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609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819"/>
            <a:ext cx="12192000" cy="5916182"/>
          </a:xfrm>
          <a:prstGeom prst="rect">
            <a:avLst/>
          </a:prstGeom>
        </p:spPr>
      </p:pic>
      <p:sp>
        <p:nvSpPr>
          <p:cNvPr id="232" name="Прямоугольник 231"/>
          <p:cNvSpPr/>
          <p:nvPr/>
        </p:nvSpPr>
        <p:spPr>
          <a:xfrm>
            <a:off x="8632613" y="2815738"/>
            <a:ext cx="664615" cy="3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46" dirty="0">
              <a:solidFill>
                <a:srgbClr val="1F497D"/>
              </a:solidFill>
            </a:endParaRPr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5257188" y="5269133"/>
            <a:ext cx="1218742" cy="6153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173869" y="222976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7170262" y="1133210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7231582" y="462488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7224368" y="573226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7260438" y="6785534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848123" y="136045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57" name="Группа 156"/>
          <p:cNvGrpSpPr>
            <a:grpSpLocks noChangeAspect="1"/>
          </p:cNvGrpSpPr>
          <p:nvPr/>
        </p:nvGrpSpPr>
        <p:grpSpPr>
          <a:xfrm>
            <a:off x="3920264" y="6876972"/>
            <a:ext cx="1162142" cy="580361"/>
            <a:chOff x="5996076" y="2084841"/>
            <a:chExt cx="2028313" cy="1019154"/>
          </a:xfrm>
          <a:effectLst/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5996076" y="2523391"/>
              <a:ext cx="2018535" cy="2674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95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6005856" y="2084841"/>
              <a:ext cx="2018533" cy="10191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2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Скругленный прямоугольник 160"/>
          <p:cNvSpPr/>
          <p:nvPr/>
        </p:nvSpPr>
        <p:spPr>
          <a:xfrm>
            <a:off x="3884193" y="6812545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3876978" y="456532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3923870" y="2274813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895014" y="573041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3855336" y="3439908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7213547" y="355906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876" y="985728"/>
            <a:ext cx="11601244" cy="54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954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23194" y="42175"/>
            <a:ext cx="82074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kumimoji="1"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отечественной селекции и семеноводства сахарной свеклы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9"/>
          <a:stretch/>
        </p:blipFill>
        <p:spPr>
          <a:xfrm>
            <a:off x="782121" y="1080028"/>
            <a:ext cx="4131463" cy="2267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2" y="3511526"/>
            <a:ext cx="4131463" cy="2800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31" y="1083409"/>
            <a:ext cx="3227365" cy="2233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29393"/>
          <a:stretch/>
        </p:blipFill>
        <p:spPr>
          <a:xfrm>
            <a:off x="5074079" y="3515469"/>
            <a:ext cx="3197717" cy="2797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3" r="10600"/>
          <a:stretch/>
        </p:blipFill>
        <p:spPr>
          <a:xfrm>
            <a:off x="8671201" y="1136949"/>
            <a:ext cx="3026411" cy="51821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50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530"/>
            <a:ext cx="12192000" cy="5929470"/>
          </a:xfrm>
          <a:prstGeom prst="rect">
            <a:avLst/>
          </a:prstGeom>
        </p:spPr>
      </p:pic>
      <p:sp>
        <p:nvSpPr>
          <p:cNvPr id="232" name="Прямоугольник 231"/>
          <p:cNvSpPr/>
          <p:nvPr/>
        </p:nvSpPr>
        <p:spPr>
          <a:xfrm>
            <a:off x="8632613" y="2815738"/>
            <a:ext cx="664615" cy="3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46" dirty="0">
              <a:solidFill>
                <a:srgbClr val="1F497D"/>
              </a:solidFill>
            </a:endParaRPr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5257188" y="5269133"/>
            <a:ext cx="1218742" cy="6153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173869" y="222976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7170262" y="1133210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7231582" y="462488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7224368" y="573226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7260438" y="6785534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848123" y="136045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57" name="Группа 156"/>
          <p:cNvGrpSpPr>
            <a:grpSpLocks noChangeAspect="1"/>
          </p:cNvGrpSpPr>
          <p:nvPr/>
        </p:nvGrpSpPr>
        <p:grpSpPr>
          <a:xfrm>
            <a:off x="3920264" y="6876972"/>
            <a:ext cx="1162142" cy="580361"/>
            <a:chOff x="5996076" y="2084841"/>
            <a:chExt cx="2028313" cy="1019154"/>
          </a:xfrm>
          <a:effectLst/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5996076" y="2523391"/>
              <a:ext cx="2018535" cy="2674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95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6005856" y="2084841"/>
              <a:ext cx="2018533" cy="10191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2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Скругленный прямоугольник 160"/>
          <p:cNvSpPr/>
          <p:nvPr/>
        </p:nvSpPr>
        <p:spPr>
          <a:xfrm>
            <a:off x="3884193" y="6812545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3876978" y="456532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3923870" y="2274813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895014" y="573041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3855336" y="3439908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7213547" y="355906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780311" y="91677"/>
            <a:ext cx="770370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посевных площадей Краснодарского края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урожай 202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634990"/>
              </p:ext>
            </p:extLst>
          </p:nvPr>
        </p:nvGraphicFramePr>
        <p:xfrm>
          <a:off x="1873626" y="1709958"/>
          <a:ext cx="8444747" cy="5029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9503" y="802888"/>
            <a:ext cx="11108472" cy="93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посевная площадь – 3,</a:t>
            </a:r>
            <a:r>
              <a:rPr lang="en-US" sz="34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4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 га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(без населения и многолетних трав посева прошлых лет) </a:t>
            </a:r>
          </a:p>
        </p:txBody>
      </p:sp>
    </p:spTree>
    <p:extLst>
      <p:ext uri="{BB962C8B-B14F-4D97-AF65-F5344CB8AC3E}">
        <p14:creationId xmlns:p14="http://schemas.microsoft.com/office/powerpoint/2010/main" val="185597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914"/>
            <a:ext cx="12192000" cy="5929086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755514633"/>
              </p:ext>
            </p:extLst>
          </p:nvPr>
        </p:nvGraphicFramePr>
        <p:xfrm>
          <a:off x="6393288" y="1540958"/>
          <a:ext cx="5355771" cy="445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532" name="Line 3"/>
          <p:cNvSpPr>
            <a:spLocks noChangeShapeType="1"/>
          </p:cNvSpPr>
          <p:nvPr/>
        </p:nvSpPr>
        <p:spPr bwMode="auto">
          <a:xfrm>
            <a:off x="3157539" y="5500689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1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347764" y="1728925"/>
            <a:ext cx="5401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Комбайны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7302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68922605"/>
              </p:ext>
            </p:extLst>
          </p:nvPr>
        </p:nvGraphicFramePr>
        <p:xfrm>
          <a:off x="505791" y="1540957"/>
          <a:ext cx="5446369" cy="445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407125" y="1736215"/>
            <a:ext cx="3500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Тракторы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9517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5475" y="62105"/>
            <a:ext cx="974372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kumimoji="1"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состав парка самоходной </a:t>
            </a:r>
          </a:p>
          <a:p>
            <a:pPr algn="ctr">
              <a:defRPr/>
            </a:pPr>
            <a:r>
              <a:rPr kumimoji="1"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сельскохозяйственной техники в 20</a:t>
            </a:r>
            <a:r>
              <a:rPr kumimoji="1"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kumimoji="1"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9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554"/>
            <a:ext cx="12192000" cy="5929470"/>
          </a:xfrm>
          <a:prstGeom prst="rect">
            <a:avLst/>
          </a:prstGeom>
        </p:spPr>
      </p:pic>
      <p:sp>
        <p:nvSpPr>
          <p:cNvPr id="232" name="Прямоугольник 231"/>
          <p:cNvSpPr/>
          <p:nvPr/>
        </p:nvSpPr>
        <p:spPr>
          <a:xfrm>
            <a:off x="8632613" y="2815738"/>
            <a:ext cx="664615" cy="3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46" dirty="0">
              <a:solidFill>
                <a:srgbClr val="1F497D"/>
              </a:solidFill>
            </a:endParaRPr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5257188" y="5269133"/>
            <a:ext cx="1218742" cy="6153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173869" y="222976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7170262" y="1133210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7231582" y="462488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7224368" y="573226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7260438" y="6785534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848123" y="136045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57" name="Группа 156"/>
          <p:cNvGrpSpPr>
            <a:grpSpLocks noChangeAspect="1"/>
          </p:cNvGrpSpPr>
          <p:nvPr/>
        </p:nvGrpSpPr>
        <p:grpSpPr>
          <a:xfrm>
            <a:off x="3920264" y="6876972"/>
            <a:ext cx="1162142" cy="580361"/>
            <a:chOff x="5996076" y="2084841"/>
            <a:chExt cx="2028313" cy="1019154"/>
          </a:xfrm>
          <a:effectLst/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5996076" y="2523391"/>
              <a:ext cx="2018535" cy="2674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95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6005856" y="2084841"/>
              <a:ext cx="2018533" cy="10191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2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Скругленный прямоугольник 160"/>
          <p:cNvSpPr/>
          <p:nvPr/>
        </p:nvSpPr>
        <p:spPr>
          <a:xfrm>
            <a:off x="3884193" y="6812545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3876978" y="456532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3923870" y="2274813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895014" y="573041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3855336" y="3439908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7213547" y="355906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-402020" y="16555"/>
            <a:ext cx="11753385" cy="119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Энергообеспеченность (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л.с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100 га)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Краснодарском крае под урожай 2022 года </a:t>
            </a:r>
          </a:p>
          <a:p>
            <a:pPr algn="ctr"/>
            <a:r>
              <a:rPr lang="ru-RU" sz="2954" b="1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48947"/>
              </p:ext>
            </p:extLst>
          </p:nvPr>
        </p:nvGraphicFramePr>
        <p:xfrm>
          <a:off x="344934" y="1133210"/>
          <a:ext cx="11502132" cy="5344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6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46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7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b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Энергообеспеченность, </a:t>
                      </a:r>
                    </a:p>
                    <a:p>
                      <a:pPr algn="ctr" fontAlgn="ctr"/>
                      <a:r>
                        <a:rPr lang="ru-RU" sz="18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л.с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 100 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Липецкая область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Кабардино-Балкарская Республика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Белгородская область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Бурятия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Ростовская область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Новгородская область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Башкортостан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5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Воронежская область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44290">
                <a:tc gridSpan="3"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Энергообеспеченность 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Российской Федерации в среднем составляет </a:t>
                      </a:r>
                      <a:endParaRPr lang="en-US" sz="1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149,7 </a:t>
                      </a:r>
                      <a:r>
                        <a:rPr lang="ru-RU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л.с</a:t>
                      </a:r>
                      <a:r>
                        <a:rPr lang="ru-RU" sz="20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100 га пашни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3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99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913"/>
            <a:ext cx="12192000" cy="5948059"/>
          </a:xfrm>
          <a:prstGeom prst="rect">
            <a:avLst/>
          </a:prstGeom>
        </p:spPr>
      </p:pic>
      <p:sp>
        <p:nvSpPr>
          <p:cNvPr id="232" name="Прямоугольник 231"/>
          <p:cNvSpPr/>
          <p:nvPr/>
        </p:nvSpPr>
        <p:spPr>
          <a:xfrm>
            <a:off x="8632613" y="2815738"/>
            <a:ext cx="664615" cy="3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46" dirty="0">
              <a:solidFill>
                <a:srgbClr val="1F497D"/>
              </a:solidFill>
            </a:endParaRPr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5257188" y="5269133"/>
            <a:ext cx="1218742" cy="6153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173869" y="222976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7170262" y="1133210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7231582" y="462488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7224368" y="573226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7260438" y="6785534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848123" y="136045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57" name="Группа 156"/>
          <p:cNvGrpSpPr>
            <a:grpSpLocks noChangeAspect="1"/>
          </p:cNvGrpSpPr>
          <p:nvPr/>
        </p:nvGrpSpPr>
        <p:grpSpPr>
          <a:xfrm>
            <a:off x="3920264" y="6876972"/>
            <a:ext cx="1162142" cy="580361"/>
            <a:chOff x="5996076" y="2084841"/>
            <a:chExt cx="2028313" cy="1019154"/>
          </a:xfrm>
          <a:effectLst/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5996076" y="2523391"/>
              <a:ext cx="2018535" cy="2674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95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6005856" y="2084841"/>
              <a:ext cx="2018533" cy="10191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2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Скругленный прямоугольник 160"/>
          <p:cNvSpPr/>
          <p:nvPr/>
        </p:nvSpPr>
        <p:spPr>
          <a:xfrm>
            <a:off x="3884193" y="6812545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3876978" y="456532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3923870" y="2274813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895014" y="573041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3855336" y="3439908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7213547" y="355906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008" y="213148"/>
            <a:ext cx="97437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631" algn="ctr">
              <a:spcBef>
                <a:spcPts val="123"/>
              </a:spcBef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 урожая пшеницы после созревания</a:t>
            </a:r>
          </a:p>
        </p:txBody>
      </p:sp>
      <p:graphicFrame>
        <p:nvGraphicFramePr>
          <p:cNvPr id="22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72303"/>
              </p:ext>
            </p:extLst>
          </p:nvPr>
        </p:nvGraphicFramePr>
        <p:xfrm>
          <a:off x="955584" y="1259954"/>
          <a:ext cx="10280831" cy="4230492"/>
        </p:xfrm>
        <a:graphic>
          <a:graphicData uri="http://schemas.openxmlformats.org/drawingml/2006/table">
            <a:tbl>
              <a:tblPr/>
              <a:tblGrid>
                <a:gridCol w="5067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29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5492">
                <a:tc>
                  <a:txBody>
                    <a:bodyPr/>
                    <a:lstStyle/>
                    <a:p>
                      <a:pPr marL="0" marR="0" lvl="0" indent="0" algn="ctr" defTabSz="91421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Дней после созревания </a:t>
                      </a:r>
                    </a:p>
                  </a:txBody>
                  <a:tcPr marL="71255" marR="712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Потери, %</a:t>
                      </a:r>
                    </a:p>
                  </a:txBody>
                  <a:tcPr marL="71255" marR="712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3000">
                <a:tc>
                  <a:txBody>
                    <a:bodyPr/>
                    <a:lstStyle/>
                    <a:p>
                      <a:pPr marL="0" marR="0" lvl="0" indent="0" algn="ctr" defTabSz="91421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– 7</a:t>
                      </a:r>
                    </a:p>
                  </a:txBody>
                  <a:tcPr marL="71255" marR="712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71255" marR="712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3000">
                <a:tc>
                  <a:txBody>
                    <a:bodyPr/>
                    <a:lstStyle/>
                    <a:p>
                      <a:pPr marL="0" marR="0" lvl="0" indent="0" algn="ctr" defTabSz="91421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– 10</a:t>
                      </a:r>
                    </a:p>
                  </a:txBody>
                  <a:tcPr marL="71255" marR="712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9,1</a:t>
                      </a:r>
                    </a:p>
                  </a:txBody>
                  <a:tcPr marL="71255" marR="712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3000">
                <a:tc>
                  <a:txBody>
                    <a:bodyPr/>
                    <a:lstStyle/>
                    <a:p>
                      <a:pPr marL="0" marR="0" lvl="0" indent="0" algn="ctr" defTabSz="91421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000" b="1" u="none" strike="noStrike" kern="1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– 13</a:t>
                      </a:r>
                    </a:p>
                  </a:txBody>
                  <a:tcPr marL="71255" marR="712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71255" marR="712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000">
                <a:tc>
                  <a:txBody>
                    <a:bodyPr/>
                    <a:lstStyle/>
                    <a:p>
                      <a:pPr marL="0" marR="0" lvl="0" indent="0" algn="ctr" defTabSz="91421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– 16</a:t>
                      </a:r>
                    </a:p>
                  </a:txBody>
                  <a:tcPr marL="71255" marR="712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19,3</a:t>
                      </a:r>
                    </a:p>
                  </a:txBody>
                  <a:tcPr marL="71255" marR="712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3000">
                <a:tc>
                  <a:txBody>
                    <a:bodyPr/>
                    <a:lstStyle/>
                    <a:p>
                      <a:pPr marL="0" marR="0" lvl="0" indent="0" algn="ctr" defTabSz="91421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– 20</a:t>
                      </a:r>
                    </a:p>
                  </a:txBody>
                  <a:tcPr marL="71255" marR="712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27,3</a:t>
                      </a:r>
                    </a:p>
                  </a:txBody>
                  <a:tcPr marL="71255" marR="7125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94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785"/>
            <a:ext cx="12192000" cy="5982215"/>
          </a:xfrm>
          <a:prstGeom prst="rect">
            <a:avLst/>
          </a:prstGeom>
        </p:spPr>
      </p:pic>
      <p:sp>
        <p:nvSpPr>
          <p:cNvPr id="232" name="Прямоугольник 231"/>
          <p:cNvSpPr/>
          <p:nvPr/>
        </p:nvSpPr>
        <p:spPr>
          <a:xfrm>
            <a:off x="8632613" y="2815738"/>
            <a:ext cx="664615" cy="3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46" dirty="0">
              <a:solidFill>
                <a:srgbClr val="1F497D"/>
              </a:solidFill>
            </a:endParaRPr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5257188" y="5269133"/>
            <a:ext cx="1218742" cy="6153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1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7173869" y="222976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7170262" y="1133210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7231582" y="462488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7224368" y="5732261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7260438" y="6785534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3848123" y="136045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57" name="Группа 156"/>
          <p:cNvGrpSpPr>
            <a:grpSpLocks noChangeAspect="1"/>
          </p:cNvGrpSpPr>
          <p:nvPr/>
        </p:nvGrpSpPr>
        <p:grpSpPr>
          <a:xfrm>
            <a:off x="3920264" y="6876972"/>
            <a:ext cx="1162142" cy="580361"/>
            <a:chOff x="5996076" y="2084841"/>
            <a:chExt cx="2028313" cy="1019154"/>
          </a:xfrm>
          <a:effectLst/>
        </p:grpSpPr>
        <p:sp>
          <p:nvSpPr>
            <p:cNvPr id="159" name="Скругленный прямоугольник 158"/>
            <p:cNvSpPr/>
            <p:nvPr/>
          </p:nvSpPr>
          <p:spPr>
            <a:xfrm>
              <a:off x="5996076" y="2523391"/>
              <a:ext cx="2018535" cy="26746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95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Скругленный прямоугольник 159"/>
            <p:cNvSpPr/>
            <p:nvPr/>
          </p:nvSpPr>
          <p:spPr>
            <a:xfrm>
              <a:off x="6005856" y="2084841"/>
              <a:ext cx="2018533" cy="10191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21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1" name="Скругленный прямоугольник 160"/>
          <p:cNvSpPr/>
          <p:nvPr/>
        </p:nvSpPr>
        <p:spPr>
          <a:xfrm>
            <a:off x="3884193" y="6812545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3876978" y="456532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3923870" y="2274813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895014" y="5730416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3855336" y="3439908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7213547" y="3559062"/>
            <a:ext cx="1218743" cy="3771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96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876" y="-50978"/>
            <a:ext cx="1072204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Сельхозпалы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запрещены постановлением Правительства РФ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16 сентября 2020 г. № 1479 «Об утверждении Правил противопожарного режима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Российской Федерации»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0876" y="985728"/>
            <a:ext cx="11601244" cy="54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954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43" y="1360618"/>
            <a:ext cx="7656601" cy="50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82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9765</TotalTime>
  <Words>505</Words>
  <Application>Microsoft Office PowerPoint</Application>
  <PresentationFormat>Широкоэкранный</PresentationFormat>
  <Paragraphs>197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Пожары на полях зерновых колосовых культур в 2021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user-1</dc:creator>
  <cp:lastModifiedBy>Сергеенко Валентин Алексеевич</cp:lastModifiedBy>
  <cp:revision>1217</cp:revision>
  <cp:lastPrinted>2021-06-03T12:49:36Z</cp:lastPrinted>
  <dcterms:created xsi:type="dcterms:W3CDTF">2015-05-06T13:02:26Z</dcterms:created>
  <dcterms:modified xsi:type="dcterms:W3CDTF">2022-06-06T07:12:32Z</dcterms:modified>
</cp:coreProperties>
</file>